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025"/>
    <a:srgbClr val="F09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FDF490C-1602-4FC0-91BB-0817AA5FDA8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"/>
          <a:stretch/>
        </p:blipFill>
        <p:spPr bwMode="auto">
          <a:xfrm>
            <a:off x="6055447" y="205200"/>
            <a:ext cx="6133377" cy="65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8302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449296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87662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87662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40" y="231290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37" y="1567679"/>
            <a:ext cx="96138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3128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ler_method#/media/File:Euler_method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0ACE-F7D0-4022-9F99-F3E3D17BE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2035" y="2733709"/>
            <a:ext cx="9061586" cy="1373070"/>
          </a:xfrm>
        </p:spPr>
        <p:txBody>
          <a:bodyPr/>
          <a:lstStyle/>
          <a:p>
            <a:r>
              <a:rPr lang="en-US" sz="4800" dirty="0"/>
              <a:t>Lagrange, Euler, and JavaScript:</a:t>
            </a:r>
            <a:br>
              <a:rPr lang="en-US" sz="4800" dirty="0"/>
            </a:br>
            <a:r>
              <a:rPr lang="en-US" sz="4000" dirty="0"/>
              <a:t>A System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F28CA-928A-4997-8BEA-5F5609CB3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SENG 5233</a:t>
            </a:r>
          </a:p>
          <a:p>
            <a:r>
              <a:rPr lang="en-US" dirty="0"/>
              <a:t>Joshua Pfeifer</a:t>
            </a:r>
          </a:p>
          <a:p>
            <a:r>
              <a:rPr lang="en-US" dirty="0"/>
              <a:t>5/7/19</a:t>
            </a:r>
          </a:p>
        </p:txBody>
      </p:sp>
    </p:spTree>
    <p:extLst>
      <p:ext uri="{BB962C8B-B14F-4D97-AF65-F5344CB8AC3E}">
        <p14:creationId xmlns:p14="http://schemas.microsoft.com/office/powerpoint/2010/main" val="43927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4D5A-7C4B-458A-B8E9-1DE4668A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9A96-A2F6-42C7-8B8B-9471E8D13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37" y="1567679"/>
            <a:ext cx="6583856" cy="4283696"/>
          </a:xfrm>
        </p:spPr>
        <p:txBody>
          <a:bodyPr>
            <a:normAutofit/>
          </a:bodyPr>
          <a:lstStyle/>
          <a:p>
            <a:r>
              <a:rPr lang="en-US" dirty="0"/>
              <a:t>Constant horizontal speed (5px/frame)</a:t>
            </a:r>
          </a:p>
          <a:p>
            <a:r>
              <a:rPr lang="en-US" dirty="0"/>
              <a:t>Touching ground (or ramp):</a:t>
            </a:r>
          </a:p>
          <a:p>
            <a:pPr lvl="1"/>
            <a:r>
              <a:rPr lang="en-US" dirty="0"/>
              <a:t>Eliminates negative acceleration of wheel</a:t>
            </a:r>
          </a:p>
          <a:p>
            <a:pPr lvl="1"/>
            <a:r>
              <a:rPr lang="en-US" dirty="0"/>
              <a:t>Eliminates negative velocity of wheel</a:t>
            </a:r>
          </a:p>
          <a:p>
            <a:r>
              <a:rPr lang="en-US" dirty="0"/>
              <a:t>Touching ramp:</a:t>
            </a:r>
          </a:p>
          <a:p>
            <a:pPr lvl="1"/>
            <a:r>
              <a:rPr lang="en-US" dirty="0"/>
              <a:t>Ensures minimum positive vertical velocity of wheel to reach top on time based on fixed horizontal movement and slope</a:t>
            </a:r>
          </a:p>
          <a:p>
            <a:pPr lvl="2"/>
            <a:r>
              <a:rPr lang="en-US" dirty="0"/>
              <a:t>Equivalent to hitting throttle based on steepness</a:t>
            </a:r>
          </a:p>
          <a:p>
            <a:pPr lvl="2"/>
            <a:r>
              <a:rPr lang="en-US" dirty="0"/>
              <a:t>Other option to maintain “throttle” and slow horizontal speed based on slope</a:t>
            </a:r>
          </a:p>
          <a:p>
            <a:r>
              <a:rPr lang="en-US" dirty="0"/>
              <a:t>Ramps and mountains randomly generated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5C3D2-E28A-42B3-9623-FEC1C11C8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2" r="27654"/>
          <a:stretch/>
        </p:blipFill>
        <p:spPr>
          <a:xfrm>
            <a:off x="7415070" y="1765947"/>
            <a:ext cx="4099311" cy="4776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22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D4BB-CA22-44E5-B80B-0415BD77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with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4276-0DA9-46F3-9222-C7AA6031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37" y="1567679"/>
            <a:ext cx="11199272" cy="3599316"/>
          </a:xfrm>
        </p:spPr>
        <p:txBody>
          <a:bodyPr/>
          <a:lstStyle/>
          <a:p>
            <a:r>
              <a:rPr lang="en-US" dirty="0"/>
              <a:t>Go for max score!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8A98C-2FA9-43FB-A871-4545210F6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0"/>
          <a:stretch/>
        </p:blipFill>
        <p:spPr>
          <a:xfrm>
            <a:off x="2407665" y="3874051"/>
            <a:ext cx="6730440" cy="2939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Image result for no circle">
            <a:extLst>
              <a:ext uri="{FF2B5EF4-FFF2-40B4-BE49-F238E27FC236}">
                <a16:creationId xmlns:a16="http://schemas.microsoft.com/office/drawing/2014/main" id="{B000D3F9-9722-4247-958C-8773E286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25" y="5994838"/>
            <a:ext cx="863077" cy="8760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B27E49-7D02-4E84-8BB5-842687D28099}"/>
              </a:ext>
            </a:extLst>
          </p:cNvPr>
          <p:cNvCxnSpPr>
            <a:cxnSpLocks/>
          </p:cNvCxnSpPr>
          <p:nvPr/>
        </p:nvCxnSpPr>
        <p:spPr>
          <a:xfrm flipH="1">
            <a:off x="3409204" y="4275491"/>
            <a:ext cx="619457" cy="0"/>
          </a:xfrm>
          <a:prstGeom prst="straightConnector1">
            <a:avLst/>
          </a:prstGeom>
          <a:ln w="69850">
            <a:solidFill>
              <a:srgbClr val="F09415"/>
            </a:solidFill>
            <a:tailEnd type="triangle"/>
          </a:ln>
          <a:effectLst>
            <a:outerShdw blurRad="50800" dist="127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23B47A1-5351-4283-88DE-A95087EA3FC8}"/>
              </a:ext>
            </a:extLst>
          </p:cNvPr>
          <p:cNvSpPr/>
          <p:nvPr/>
        </p:nvSpPr>
        <p:spPr>
          <a:xfrm>
            <a:off x="3982681" y="3961159"/>
            <a:ext cx="50369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Minimize stress to rider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7AEFA3-2483-4C1D-B10D-7782E93F020B}"/>
              </a:ext>
            </a:extLst>
          </p:cNvPr>
          <p:cNvCxnSpPr>
            <a:cxnSpLocks/>
          </p:cNvCxnSpPr>
          <p:nvPr/>
        </p:nvCxnSpPr>
        <p:spPr>
          <a:xfrm flipH="1">
            <a:off x="6734323" y="5422446"/>
            <a:ext cx="382094" cy="751968"/>
          </a:xfrm>
          <a:prstGeom prst="straightConnector1">
            <a:avLst/>
          </a:prstGeom>
          <a:ln w="69850">
            <a:solidFill>
              <a:srgbClr val="ED2025"/>
            </a:solidFill>
            <a:tailEnd type="triangle"/>
          </a:ln>
          <a:effectLst>
            <a:outerShdw blurRad="50800" dist="127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4F03-5A22-474C-B5CE-BF9CC2647C33}"/>
              </a:ext>
            </a:extLst>
          </p:cNvPr>
          <p:cNvSpPr/>
          <p:nvPr/>
        </p:nvSpPr>
        <p:spPr>
          <a:xfrm>
            <a:off x="4626549" y="4800416"/>
            <a:ext cx="4373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ED20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Avoid bottoming out</a:t>
            </a:r>
            <a:endParaRPr lang="en-US" sz="3600" b="0" cap="none" spc="0" dirty="0">
              <a:ln w="0"/>
              <a:solidFill>
                <a:srgbClr val="ED20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DF473-FAD4-4B71-828F-888856799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9254"/>
            <a:ext cx="12192000" cy="18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4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A96B-4FE0-40DE-808F-A7636FDD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4ABC8F-5D3E-4BB0-B46C-561CECDABC5F}"/>
              </a:ext>
            </a:extLst>
          </p:cNvPr>
          <p:cNvSpPr/>
          <p:nvPr/>
        </p:nvSpPr>
        <p:spPr>
          <a:xfrm>
            <a:off x="311179" y="3429000"/>
            <a:ext cx="11569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oshuapfeifer.com/project.html</a:t>
            </a:r>
          </a:p>
        </p:txBody>
      </p:sp>
    </p:spTree>
    <p:extLst>
      <p:ext uri="{BB962C8B-B14F-4D97-AF65-F5344CB8AC3E}">
        <p14:creationId xmlns:p14="http://schemas.microsoft.com/office/powerpoint/2010/main" val="103625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604B-B174-4CB6-8B65-AD849C5C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F1508-4B1E-4245-9DDB-25D1CC064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Basic Idea System</a:t>
            </a:r>
          </a:p>
          <a:p>
            <a:r>
              <a:rPr lang="en-US" sz="3200" dirty="0"/>
              <a:t>Lagrangian Math</a:t>
            </a:r>
          </a:p>
          <a:p>
            <a:r>
              <a:rPr lang="en-US" sz="3200" dirty="0"/>
              <a:t>Euler Estimation</a:t>
            </a:r>
          </a:p>
          <a:p>
            <a:r>
              <a:rPr lang="en-US" sz="3200" dirty="0"/>
              <a:t>JavaScript Implementation</a:t>
            </a:r>
          </a:p>
          <a:p>
            <a:r>
              <a:rPr lang="en-US" sz="3200" dirty="0"/>
              <a:t>Playing with Variables</a:t>
            </a:r>
          </a:p>
        </p:txBody>
      </p:sp>
    </p:spTree>
    <p:extLst>
      <p:ext uri="{BB962C8B-B14F-4D97-AF65-F5344CB8AC3E}">
        <p14:creationId xmlns:p14="http://schemas.microsoft.com/office/powerpoint/2010/main" val="304944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C40D-4DDF-44ED-B73D-D8D60912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BEE475-ED47-4C53-8F2B-856C27D78B34}"/>
              </a:ext>
            </a:extLst>
          </p:cNvPr>
          <p:cNvSpPr/>
          <p:nvPr/>
        </p:nvSpPr>
        <p:spPr>
          <a:xfrm>
            <a:off x="5177600" y="2110808"/>
            <a:ext cx="1262957" cy="1021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r>
              <a:rPr lang="en-US" sz="6000" baseline="-250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26FB33-A3E6-4853-917F-EBB3A0ECF62B}"/>
              </a:ext>
            </a:extLst>
          </p:cNvPr>
          <p:cNvSpPr/>
          <p:nvPr/>
        </p:nvSpPr>
        <p:spPr>
          <a:xfrm>
            <a:off x="5177599" y="5085921"/>
            <a:ext cx="1262957" cy="1021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84C120F-F65D-4BF3-A4BB-5F05CF49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3528" y="3624466"/>
            <a:ext cx="1970154" cy="9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346F27-4928-4A45-B776-4A6283B4D3BA}"/>
              </a:ext>
            </a:extLst>
          </p:cNvPr>
          <p:cNvCxnSpPr/>
          <p:nvPr/>
        </p:nvCxnSpPr>
        <p:spPr>
          <a:xfrm>
            <a:off x="6197599" y="3131927"/>
            <a:ext cx="0" cy="85697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1F310C-5C0E-46AA-A444-F5316A57C1D5}"/>
              </a:ext>
            </a:extLst>
          </p:cNvPr>
          <p:cNvCxnSpPr>
            <a:cxnSpLocks/>
          </p:cNvCxnSpPr>
          <p:nvPr/>
        </p:nvCxnSpPr>
        <p:spPr>
          <a:xfrm flipV="1">
            <a:off x="6017590" y="3988901"/>
            <a:ext cx="395357" cy="662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8AC04B-9A13-4FC1-94B7-D24F993F015A}"/>
              </a:ext>
            </a:extLst>
          </p:cNvPr>
          <p:cNvCxnSpPr>
            <a:cxnSpLocks/>
          </p:cNvCxnSpPr>
          <p:nvPr/>
        </p:nvCxnSpPr>
        <p:spPr>
          <a:xfrm>
            <a:off x="6403007" y="3982271"/>
            <a:ext cx="0" cy="21424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8D5D70-36E9-4AC3-8346-A43AE81E6458}"/>
              </a:ext>
            </a:extLst>
          </p:cNvPr>
          <p:cNvCxnSpPr>
            <a:cxnSpLocks/>
          </p:cNvCxnSpPr>
          <p:nvPr/>
        </p:nvCxnSpPr>
        <p:spPr>
          <a:xfrm>
            <a:off x="6020901" y="3980065"/>
            <a:ext cx="0" cy="21424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526BD5-8F72-44A5-B525-B3E72F5814A8}"/>
              </a:ext>
            </a:extLst>
          </p:cNvPr>
          <p:cNvCxnSpPr>
            <a:cxnSpLocks/>
          </p:cNvCxnSpPr>
          <p:nvPr/>
        </p:nvCxnSpPr>
        <p:spPr>
          <a:xfrm flipV="1">
            <a:off x="6121403" y="4156761"/>
            <a:ext cx="157916" cy="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2232B7-BA26-43E3-9EDD-7B6A74BBD9CA}"/>
              </a:ext>
            </a:extLst>
          </p:cNvPr>
          <p:cNvCxnSpPr>
            <a:cxnSpLocks/>
          </p:cNvCxnSpPr>
          <p:nvPr/>
        </p:nvCxnSpPr>
        <p:spPr>
          <a:xfrm>
            <a:off x="6199803" y="4176640"/>
            <a:ext cx="0" cy="9092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E7541E-29DC-442A-8E8E-C2225A1BE376}"/>
              </a:ext>
            </a:extLst>
          </p:cNvPr>
          <p:cNvSpPr txBox="1"/>
          <p:nvPr/>
        </p:nvSpPr>
        <p:spPr>
          <a:xfrm>
            <a:off x="6513448" y="3490287"/>
            <a:ext cx="566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7520F-013E-411A-A013-7431BC48506A}"/>
              </a:ext>
            </a:extLst>
          </p:cNvPr>
          <p:cNvSpPr txBox="1"/>
          <p:nvPr/>
        </p:nvSpPr>
        <p:spPr>
          <a:xfrm>
            <a:off x="4548899" y="3507956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k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ACA96C-AB41-402C-86FA-BB96955A9D9F}"/>
              </a:ext>
            </a:extLst>
          </p:cNvPr>
          <p:cNvCxnSpPr>
            <a:cxnSpLocks/>
          </p:cNvCxnSpPr>
          <p:nvPr/>
        </p:nvCxnSpPr>
        <p:spPr>
          <a:xfrm flipH="1">
            <a:off x="4539287" y="2652639"/>
            <a:ext cx="63831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712E66-9936-415E-AD8D-33D92A3970FD}"/>
              </a:ext>
            </a:extLst>
          </p:cNvPr>
          <p:cNvCxnSpPr>
            <a:cxnSpLocks/>
          </p:cNvCxnSpPr>
          <p:nvPr/>
        </p:nvCxnSpPr>
        <p:spPr>
          <a:xfrm flipH="1">
            <a:off x="4548899" y="5627752"/>
            <a:ext cx="63831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0BF4AA4-F700-4EF2-9D54-E036E9894DBE}"/>
              </a:ext>
            </a:extLst>
          </p:cNvPr>
          <p:cNvSpPr txBox="1"/>
          <p:nvPr/>
        </p:nvSpPr>
        <p:spPr>
          <a:xfrm>
            <a:off x="3738308" y="2052426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x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51E3F5-A051-4FF0-854C-ED68BABB1D82}"/>
              </a:ext>
            </a:extLst>
          </p:cNvPr>
          <p:cNvSpPr txBox="1"/>
          <p:nvPr/>
        </p:nvSpPr>
        <p:spPr>
          <a:xfrm>
            <a:off x="3700760" y="5119920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x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217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5754-F0FD-44DA-B3FF-D5199C83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Lagrangian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5A76-C0B7-415E-AD19-0C9DDEBC0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Identify:</a:t>
            </a:r>
          </a:p>
          <a:p>
            <a:pPr lvl="1"/>
            <a:r>
              <a:rPr lang="en-US" dirty="0"/>
              <a:t>Kinetic (T)</a:t>
            </a:r>
          </a:p>
          <a:p>
            <a:pPr lvl="1"/>
            <a:r>
              <a:rPr lang="en-US" dirty="0"/>
              <a:t>Potential (V)</a:t>
            </a:r>
          </a:p>
          <a:p>
            <a:pPr lvl="1"/>
            <a:r>
              <a:rPr lang="en-US" dirty="0"/>
              <a:t>Dampening (D)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D7598-4898-4484-9DF9-7868B12937F9}"/>
              </a:ext>
            </a:extLst>
          </p:cNvPr>
          <p:cNvSpPr/>
          <p:nvPr/>
        </p:nvSpPr>
        <p:spPr>
          <a:xfrm>
            <a:off x="10289971" y="2119642"/>
            <a:ext cx="1262957" cy="1021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r>
              <a:rPr lang="en-US" sz="6000" baseline="-250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69E1C0-D408-4FBB-AB96-85836ABDBA51}"/>
              </a:ext>
            </a:extLst>
          </p:cNvPr>
          <p:cNvSpPr/>
          <p:nvPr/>
        </p:nvSpPr>
        <p:spPr>
          <a:xfrm>
            <a:off x="10289970" y="5094755"/>
            <a:ext cx="1262957" cy="1021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8" name="Picture 2" descr="Related image">
            <a:extLst>
              <a:ext uri="{FF2B5EF4-FFF2-40B4-BE49-F238E27FC236}">
                <a16:creationId xmlns:a16="http://schemas.microsoft.com/office/drawing/2014/main" id="{5E738AB9-6C62-4A90-A483-43FEDBBE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15899" y="3633300"/>
            <a:ext cx="1970154" cy="9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FEABAD-C265-43EC-8B3E-08AEC2ADD4DF}"/>
              </a:ext>
            </a:extLst>
          </p:cNvPr>
          <p:cNvCxnSpPr/>
          <p:nvPr/>
        </p:nvCxnSpPr>
        <p:spPr>
          <a:xfrm>
            <a:off x="11309970" y="3140761"/>
            <a:ext cx="0" cy="85697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3844EB-557C-4E19-8369-BAFEE7A376E9}"/>
              </a:ext>
            </a:extLst>
          </p:cNvPr>
          <p:cNvCxnSpPr>
            <a:cxnSpLocks/>
          </p:cNvCxnSpPr>
          <p:nvPr/>
        </p:nvCxnSpPr>
        <p:spPr>
          <a:xfrm flipV="1">
            <a:off x="11129961" y="3997735"/>
            <a:ext cx="395357" cy="662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00F47B-9DBC-4BEB-9D3E-C79D64ECE062}"/>
              </a:ext>
            </a:extLst>
          </p:cNvPr>
          <p:cNvCxnSpPr>
            <a:cxnSpLocks/>
          </p:cNvCxnSpPr>
          <p:nvPr/>
        </p:nvCxnSpPr>
        <p:spPr>
          <a:xfrm>
            <a:off x="11515378" y="3991105"/>
            <a:ext cx="0" cy="21424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5BC78E-9A94-4711-BA2B-B276FAE2FAA5}"/>
              </a:ext>
            </a:extLst>
          </p:cNvPr>
          <p:cNvCxnSpPr>
            <a:cxnSpLocks/>
          </p:cNvCxnSpPr>
          <p:nvPr/>
        </p:nvCxnSpPr>
        <p:spPr>
          <a:xfrm>
            <a:off x="11133272" y="3988899"/>
            <a:ext cx="0" cy="21424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71BB6B-627B-4E49-8639-29C8E76EF0B2}"/>
              </a:ext>
            </a:extLst>
          </p:cNvPr>
          <p:cNvCxnSpPr>
            <a:cxnSpLocks/>
          </p:cNvCxnSpPr>
          <p:nvPr/>
        </p:nvCxnSpPr>
        <p:spPr>
          <a:xfrm flipV="1">
            <a:off x="11233774" y="4165595"/>
            <a:ext cx="157916" cy="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39FC79-EE1E-4719-9378-A2387E6B2ACA}"/>
              </a:ext>
            </a:extLst>
          </p:cNvPr>
          <p:cNvCxnSpPr>
            <a:cxnSpLocks/>
          </p:cNvCxnSpPr>
          <p:nvPr/>
        </p:nvCxnSpPr>
        <p:spPr>
          <a:xfrm>
            <a:off x="11312174" y="4185474"/>
            <a:ext cx="0" cy="9092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43843E-BF4B-4177-A119-E9D33319417B}"/>
              </a:ext>
            </a:extLst>
          </p:cNvPr>
          <p:cNvSpPr txBox="1"/>
          <p:nvPr/>
        </p:nvSpPr>
        <p:spPr>
          <a:xfrm>
            <a:off x="11625819" y="3499121"/>
            <a:ext cx="566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603F1D-C890-4764-A3F3-4FE14D514597}"/>
              </a:ext>
            </a:extLst>
          </p:cNvPr>
          <p:cNvSpPr txBox="1"/>
          <p:nvPr/>
        </p:nvSpPr>
        <p:spPr>
          <a:xfrm>
            <a:off x="9661270" y="3516790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BEEA56-022D-4B4B-A593-87D7CE11A50A}"/>
              </a:ext>
            </a:extLst>
          </p:cNvPr>
          <p:cNvCxnSpPr>
            <a:cxnSpLocks/>
          </p:cNvCxnSpPr>
          <p:nvPr/>
        </p:nvCxnSpPr>
        <p:spPr>
          <a:xfrm flipH="1">
            <a:off x="9651658" y="2661473"/>
            <a:ext cx="63831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D252A4-DB56-4DED-B362-87022197E6CB}"/>
              </a:ext>
            </a:extLst>
          </p:cNvPr>
          <p:cNvCxnSpPr>
            <a:cxnSpLocks/>
          </p:cNvCxnSpPr>
          <p:nvPr/>
        </p:nvCxnSpPr>
        <p:spPr>
          <a:xfrm flipH="1">
            <a:off x="9661270" y="5636586"/>
            <a:ext cx="63831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C9B9F2-60F3-4803-AE16-69E4F6A1FC7A}"/>
              </a:ext>
            </a:extLst>
          </p:cNvPr>
          <p:cNvSpPr txBox="1"/>
          <p:nvPr/>
        </p:nvSpPr>
        <p:spPr>
          <a:xfrm>
            <a:off x="8850679" y="2061260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x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F8D7EA-6E99-48FC-A2D8-A05B687546B6}"/>
              </a:ext>
            </a:extLst>
          </p:cNvPr>
          <p:cNvSpPr txBox="1"/>
          <p:nvPr/>
        </p:nvSpPr>
        <p:spPr>
          <a:xfrm>
            <a:off x="8813131" y="5128754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x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2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5D8607-FA0C-4039-893F-DD8363F02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2254" y="2152092"/>
            <a:ext cx="5296895" cy="38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5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5754-F0FD-44DA-B3FF-D5199C83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Lagrangian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5A76-C0B7-415E-AD19-0C9DDEBC0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out Lagrangian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D7598-4898-4484-9DF9-7868B12937F9}"/>
              </a:ext>
            </a:extLst>
          </p:cNvPr>
          <p:cNvSpPr/>
          <p:nvPr/>
        </p:nvSpPr>
        <p:spPr>
          <a:xfrm>
            <a:off x="10289971" y="2119642"/>
            <a:ext cx="1262957" cy="1021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r>
              <a:rPr lang="en-US" sz="6000" baseline="-250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69E1C0-D408-4FBB-AB96-85836ABDBA51}"/>
              </a:ext>
            </a:extLst>
          </p:cNvPr>
          <p:cNvSpPr/>
          <p:nvPr/>
        </p:nvSpPr>
        <p:spPr>
          <a:xfrm>
            <a:off x="10289970" y="5094755"/>
            <a:ext cx="1262957" cy="1021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8" name="Picture 2" descr="Related image">
            <a:extLst>
              <a:ext uri="{FF2B5EF4-FFF2-40B4-BE49-F238E27FC236}">
                <a16:creationId xmlns:a16="http://schemas.microsoft.com/office/drawing/2014/main" id="{5E738AB9-6C62-4A90-A483-43FEDBBE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15899" y="3633300"/>
            <a:ext cx="1970154" cy="9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FEABAD-C265-43EC-8B3E-08AEC2ADD4DF}"/>
              </a:ext>
            </a:extLst>
          </p:cNvPr>
          <p:cNvCxnSpPr/>
          <p:nvPr/>
        </p:nvCxnSpPr>
        <p:spPr>
          <a:xfrm>
            <a:off x="11309970" y="3140761"/>
            <a:ext cx="0" cy="85697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3844EB-557C-4E19-8369-BAFEE7A376E9}"/>
              </a:ext>
            </a:extLst>
          </p:cNvPr>
          <p:cNvCxnSpPr>
            <a:cxnSpLocks/>
          </p:cNvCxnSpPr>
          <p:nvPr/>
        </p:nvCxnSpPr>
        <p:spPr>
          <a:xfrm flipV="1">
            <a:off x="11129961" y="3997735"/>
            <a:ext cx="395357" cy="662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00F47B-9DBC-4BEB-9D3E-C79D64ECE062}"/>
              </a:ext>
            </a:extLst>
          </p:cNvPr>
          <p:cNvCxnSpPr>
            <a:cxnSpLocks/>
          </p:cNvCxnSpPr>
          <p:nvPr/>
        </p:nvCxnSpPr>
        <p:spPr>
          <a:xfrm>
            <a:off x="11515378" y="3991105"/>
            <a:ext cx="0" cy="21424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5BC78E-9A94-4711-BA2B-B276FAE2FAA5}"/>
              </a:ext>
            </a:extLst>
          </p:cNvPr>
          <p:cNvCxnSpPr>
            <a:cxnSpLocks/>
          </p:cNvCxnSpPr>
          <p:nvPr/>
        </p:nvCxnSpPr>
        <p:spPr>
          <a:xfrm>
            <a:off x="11133272" y="3988899"/>
            <a:ext cx="0" cy="21424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71BB6B-627B-4E49-8639-29C8E76EF0B2}"/>
              </a:ext>
            </a:extLst>
          </p:cNvPr>
          <p:cNvCxnSpPr>
            <a:cxnSpLocks/>
          </p:cNvCxnSpPr>
          <p:nvPr/>
        </p:nvCxnSpPr>
        <p:spPr>
          <a:xfrm flipV="1">
            <a:off x="11233774" y="4165595"/>
            <a:ext cx="157916" cy="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39FC79-EE1E-4719-9378-A2387E6B2ACA}"/>
              </a:ext>
            </a:extLst>
          </p:cNvPr>
          <p:cNvCxnSpPr>
            <a:cxnSpLocks/>
          </p:cNvCxnSpPr>
          <p:nvPr/>
        </p:nvCxnSpPr>
        <p:spPr>
          <a:xfrm>
            <a:off x="11312174" y="4185474"/>
            <a:ext cx="0" cy="9092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43843E-BF4B-4177-A119-E9D33319417B}"/>
              </a:ext>
            </a:extLst>
          </p:cNvPr>
          <p:cNvSpPr txBox="1"/>
          <p:nvPr/>
        </p:nvSpPr>
        <p:spPr>
          <a:xfrm>
            <a:off x="11625819" y="3499121"/>
            <a:ext cx="566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603F1D-C890-4764-A3F3-4FE14D514597}"/>
              </a:ext>
            </a:extLst>
          </p:cNvPr>
          <p:cNvSpPr txBox="1"/>
          <p:nvPr/>
        </p:nvSpPr>
        <p:spPr>
          <a:xfrm>
            <a:off x="9661270" y="3516790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BEEA56-022D-4B4B-A593-87D7CE11A50A}"/>
              </a:ext>
            </a:extLst>
          </p:cNvPr>
          <p:cNvCxnSpPr>
            <a:cxnSpLocks/>
          </p:cNvCxnSpPr>
          <p:nvPr/>
        </p:nvCxnSpPr>
        <p:spPr>
          <a:xfrm flipH="1">
            <a:off x="9651658" y="2661473"/>
            <a:ext cx="63831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D252A4-DB56-4DED-B362-87022197E6CB}"/>
              </a:ext>
            </a:extLst>
          </p:cNvPr>
          <p:cNvCxnSpPr>
            <a:cxnSpLocks/>
          </p:cNvCxnSpPr>
          <p:nvPr/>
        </p:nvCxnSpPr>
        <p:spPr>
          <a:xfrm flipH="1">
            <a:off x="9661270" y="5636586"/>
            <a:ext cx="63831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C9B9F2-60F3-4803-AE16-69E4F6A1FC7A}"/>
              </a:ext>
            </a:extLst>
          </p:cNvPr>
          <p:cNvSpPr txBox="1"/>
          <p:nvPr/>
        </p:nvSpPr>
        <p:spPr>
          <a:xfrm>
            <a:off x="8850679" y="2061260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x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F8D7EA-6E99-48FC-A2D8-A05B687546B6}"/>
              </a:ext>
            </a:extLst>
          </p:cNvPr>
          <p:cNvSpPr txBox="1"/>
          <p:nvPr/>
        </p:nvSpPr>
        <p:spPr>
          <a:xfrm>
            <a:off x="8813131" y="5128754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x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6DFC4-DDFD-4234-9DC5-8863F9CFF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172" y="3412321"/>
            <a:ext cx="8986250" cy="15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2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5754-F0FD-44DA-B3FF-D5199C83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Lagrangian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5A76-C0B7-415E-AD19-0C9DDEBC0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generalized force for each degree of freedom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D7598-4898-4484-9DF9-7868B12937F9}"/>
              </a:ext>
            </a:extLst>
          </p:cNvPr>
          <p:cNvSpPr/>
          <p:nvPr/>
        </p:nvSpPr>
        <p:spPr>
          <a:xfrm>
            <a:off x="10289971" y="2119642"/>
            <a:ext cx="1262957" cy="1021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r>
              <a:rPr lang="en-US" sz="6000" baseline="-250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69E1C0-D408-4FBB-AB96-85836ABDBA51}"/>
              </a:ext>
            </a:extLst>
          </p:cNvPr>
          <p:cNvSpPr/>
          <p:nvPr/>
        </p:nvSpPr>
        <p:spPr>
          <a:xfrm>
            <a:off x="10289970" y="5094755"/>
            <a:ext cx="1262957" cy="1021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8" name="Picture 2" descr="Related image">
            <a:extLst>
              <a:ext uri="{FF2B5EF4-FFF2-40B4-BE49-F238E27FC236}">
                <a16:creationId xmlns:a16="http://schemas.microsoft.com/office/drawing/2014/main" id="{5E738AB9-6C62-4A90-A483-43FEDBBE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15899" y="3633300"/>
            <a:ext cx="1970154" cy="9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FEABAD-C265-43EC-8B3E-08AEC2ADD4DF}"/>
              </a:ext>
            </a:extLst>
          </p:cNvPr>
          <p:cNvCxnSpPr/>
          <p:nvPr/>
        </p:nvCxnSpPr>
        <p:spPr>
          <a:xfrm>
            <a:off x="11309970" y="3140761"/>
            <a:ext cx="0" cy="85697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3844EB-557C-4E19-8369-BAFEE7A376E9}"/>
              </a:ext>
            </a:extLst>
          </p:cNvPr>
          <p:cNvCxnSpPr>
            <a:cxnSpLocks/>
          </p:cNvCxnSpPr>
          <p:nvPr/>
        </p:nvCxnSpPr>
        <p:spPr>
          <a:xfrm flipV="1">
            <a:off x="11129961" y="3997735"/>
            <a:ext cx="395357" cy="662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00F47B-9DBC-4BEB-9D3E-C79D64ECE062}"/>
              </a:ext>
            </a:extLst>
          </p:cNvPr>
          <p:cNvCxnSpPr>
            <a:cxnSpLocks/>
          </p:cNvCxnSpPr>
          <p:nvPr/>
        </p:nvCxnSpPr>
        <p:spPr>
          <a:xfrm>
            <a:off x="11515378" y="3991105"/>
            <a:ext cx="0" cy="21424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5BC78E-9A94-4711-BA2B-B276FAE2FAA5}"/>
              </a:ext>
            </a:extLst>
          </p:cNvPr>
          <p:cNvCxnSpPr>
            <a:cxnSpLocks/>
          </p:cNvCxnSpPr>
          <p:nvPr/>
        </p:nvCxnSpPr>
        <p:spPr>
          <a:xfrm>
            <a:off x="11133272" y="3988899"/>
            <a:ext cx="0" cy="21424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71BB6B-627B-4E49-8639-29C8E76EF0B2}"/>
              </a:ext>
            </a:extLst>
          </p:cNvPr>
          <p:cNvCxnSpPr>
            <a:cxnSpLocks/>
          </p:cNvCxnSpPr>
          <p:nvPr/>
        </p:nvCxnSpPr>
        <p:spPr>
          <a:xfrm flipV="1">
            <a:off x="11233774" y="4165595"/>
            <a:ext cx="157916" cy="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39FC79-EE1E-4719-9378-A2387E6B2ACA}"/>
              </a:ext>
            </a:extLst>
          </p:cNvPr>
          <p:cNvCxnSpPr>
            <a:cxnSpLocks/>
          </p:cNvCxnSpPr>
          <p:nvPr/>
        </p:nvCxnSpPr>
        <p:spPr>
          <a:xfrm>
            <a:off x="11312174" y="4185474"/>
            <a:ext cx="0" cy="9092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43843E-BF4B-4177-A119-E9D33319417B}"/>
              </a:ext>
            </a:extLst>
          </p:cNvPr>
          <p:cNvSpPr txBox="1"/>
          <p:nvPr/>
        </p:nvSpPr>
        <p:spPr>
          <a:xfrm>
            <a:off x="11625819" y="3499121"/>
            <a:ext cx="566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603F1D-C890-4764-A3F3-4FE14D514597}"/>
              </a:ext>
            </a:extLst>
          </p:cNvPr>
          <p:cNvSpPr txBox="1"/>
          <p:nvPr/>
        </p:nvSpPr>
        <p:spPr>
          <a:xfrm>
            <a:off x="9661270" y="3516790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BEEA56-022D-4B4B-A593-87D7CE11A50A}"/>
              </a:ext>
            </a:extLst>
          </p:cNvPr>
          <p:cNvCxnSpPr>
            <a:cxnSpLocks/>
          </p:cNvCxnSpPr>
          <p:nvPr/>
        </p:nvCxnSpPr>
        <p:spPr>
          <a:xfrm flipH="1">
            <a:off x="9651658" y="2661473"/>
            <a:ext cx="63831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D252A4-DB56-4DED-B362-87022197E6CB}"/>
              </a:ext>
            </a:extLst>
          </p:cNvPr>
          <p:cNvCxnSpPr>
            <a:cxnSpLocks/>
          </p:cNvCxnSpPr>
          <p:nvPr/>
        </p:nvCxnSpPr>
        <p:spPr>
          <a:xfrm flipH="1">
            <a:off x="9661270" y="5636586"/>
            <a:ext cx="63831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C9B9F2-60F3-4803-AE16-69E4F6A1FC7A}"/>
              </a:ext>
            </a:extLst>
          </p:cNvPr>
          <p:cNvSpPr txBox="1"/>
          <p:nvPr/>
        </p:nvSpPr>
        <p:spPr>
          <a:xfrm>
            <a:off x="8850679" y="2061260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x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F8D7EA-6E99-48FC-A2D8-A05B687546B6}"/>
              </a:ext>
            </a:extLst>
          </p:cNvPr>
          <p:cNvSpPr txBox="1"/>
          <p:nvPr/>
        </p:nvSpPr>
        <p:spPr>
          <a:xfrm>
            <a:off x="8813131" y="5128754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x</a:t>
            </a:r>
            <a:r>
              <a:rPr lang="en-US" sz="6000" baseline="-2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6EDB5-27B8-4931-A4BD-379F05482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951" y="2119642"/>
            <a:ext cx="8589040" cy="45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340BDB-3B70-4680-AB07-E23C52F459EC}"/>
              </a:ext>
            </a:extLst>
          </p:cNvPr>
          <p:cNvSpPr/>
          <p:nvPr/>
        </p:nvSpPr>
        <p:spPr>
          <a:xfrm>
            <a:off x="7858538" y="3211094"/>
            <a:ext cx="4147931" cy="31941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28345-E762-47A7-AD85-1779F41F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C371-B027-469D-8013-CD6D21FB2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37" y="1567679"/>
            <a:ext cx="9613861" cy="3599316"/>
          </a:xfrm>
        </p:spPr>
        <p:txBody>
          <a:bodyPr/>
          <a:lstStyle/>
          <a:p>
            <a:r>
              <a:rPr lang="en-US" dirty="0"/>
              <a:t>New point = last point + (slope @ last point * </a:t>
            </a:r>
            <a:r>
              <a:rPr lang="en-US" dirty="0" err="1"/>
              <a:t>stepsize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Equivalent:</a:t>
            </a:r>
          </a:p>
          <a:p>
            <a:pPr lvl="1"/>
            <a:r>
              <a:rPr lang="en-US" dirty="0"/>
              <a:t>Calculate acceleration each mass @ each frame (30fps)</a:t>
            </a:r>
          </a:p>
          <a:p>
            <a:pPr lvl="1"/>
            <a:r>
              <a:rPr lang="en-US" dirty="0"/>
              <a:t>Propagate acceleration down to velocity, position</a:t>
            </a:r>
          </a:p>
          <a:p>
            <a:pPr lvl="1"/>
            <a:r>
              <a:rPr lang="en-US" dirty="0"/>
              <a:t>Draw position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s://upload.wikimedia.org/wikipedia/commons/thumb/1/10/Euler_method.svg/2560px-Euler_method.svg.png">
            <a:extLst>
              <a:ext uri="{FF2B5EF4-FFF2-40B4-BE49-F238E27FC236}">
                <a16:creationId xmlns:a16="http://schemas.microsoft.com/office/drawing/2014/main" id="{030FC35B-866A-4B51-9EB5-9DE616C2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78" y="3193427"/>
            <a:ext cx="4069602" cy="31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2E95D-BAB2-4126-A2EF-8D9778E3A290}"/>
              </a:ext>
            </a:extLst>
          </p:cNvPr>
          <p:cNvSpPr txBox="1"/>
          <p:nvPr/>
        </p:nvSpPr>
        <p:spPr>
          <a:xfrm>
            <a:off x="7176283" y="6431722"/>
            <a:ext cx="5025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From: </a:t>
            </a:r>
            <a:r>
              <a:rPr lang="en-US" sz="1000" dirty="0">
                <a:solidFill>
                  <a:schemeClr val="bg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https://en.wikipedia.org/wiki/Euler_method#/media/File:Euler_method.svg</a:t>
            </a:r>
            <a:endParaRPr lang="en-US" sz="1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2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B765-D119-48E5-B19B-AB343F30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33F5-2410-4521-8AAF-C99F23604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HTML Canvas Element</a:t>
            </a:r>
          </a:p>
          <a:p>
            <a:r>
              <a:rPr lang="en-US" dirty="0"/>
              <a:t>JavaScript Objects for:</a:t>
            </a:r>
          </a:p>
          <a:p>
            <a:pPr lvl="1"/>
            <a:r>
              <a:rPr lang="en-US" dirty="0"/>
              <a:t>m1(rider)</a:t>
            </a:r>
          </a:p>
          <a:p>
            <a:pPr lvl="1"/>
            <a:r>
              <a:rPr lang="en-US" dirty="0"/>
              <a:t>m2(wheel)</a:t>
            </a:r>
          </a:p>
          <a:p>
            <a:pPr lvl="1"/>
            <a:r>
              <a:rPr lang="en-US" dirty="0"/>
              <a:t>Spring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Ramps</a:t>
            </a:r>
          </a:p>
          <a:p>
            <a:r>
              <a:rPr lang="en-US" dirty="0"/>
              <a:t>Objects each frame do:</a:t>
            </a:r>
          </a:p>
          <a:p>
            <a:pPr lvl="1"/>
            <a:r>
              <a:rPr lang="en-US" dirty="0"/>
              <a:t>Move()</a:t>
            </a:r>
          </a:p>
          <a:p>
            <a:pPr lvl="2"/>
            <a:r>
              <a:rPr lang="en-US" dirty="0"/>
              <a:t>Euler sim of Lagrangian math</a:t>
            </a:r>
          </a:p>
          <a:p>
            <a:pPr lvl="2"/>
            <a:r>
              <a:rPr lang="en-US" dirty="0"/>
              <a:t>Calculate accel, propagate down</a:t>
            </a:r>
          </a:p>
          <a:p>
            <a:pPr lvl="1"/>
            <a:r>
              <a:rPr lang="en-US" dirty="0"/>
              <a:t>Draw()</a:t>
            </a:r>
          </a:p>
          <a:p>
            <a:pPr lvl="2"/>
            <a:r>
              <a:rPr lang="en-US" dirty="0"/>
              <a:t>Stylized representation of position</a:t>
            </a:r>
          </a:p>
          <a:p>
            <a:pPr lvl="2"/>
            <a:r>
              <a:rPr lang="en-US" dirty="0"/>
              <a:t>Rotate wheel, adjust spring link spacing,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943C6-B92F-4557-ACC0-78AA36B8B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334" y="0"/>
            <a:ext cx="104040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EAF0B-91B8-4B14-A1E5-377B0CBB2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301" y="1567679"/>
            <a:ext cx="2112160" cy="3429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D8106-65E6-4200-809D-FE8F8779BD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2"/>
          <a:stretch/>
        </p:blipFill>
        <p:spPr>
          <a:xfrm>
            <a:off x="101600" y="6210852"/>
            <a:ext cx="10229383" cy="41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828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223</TotalTime>
  <Words>298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Lagrange, Euler, and JavaScript: A System Model</vt:lpstr>
      <vt:lpstr>Go to…</vt:lpstr>
      <vt:lpstr>Outline</vt:lpstr>
      <vt:lpstr>Basic Idea</vt:lpstr>
      <vt:lpstr>Lagrangian Math</vt:lpstr>
      <vt:lpstr>Lagrangian Math</vt:lpstr>
      <vt:lpstr>Lagrangian Math</vt:lpstr>
      <vt:lpstr>Euler Estimation</vt:lpstr>
      <vt:lpstr>JavaScript Implementation</vt:lpstr>
      <vt:lpstr>JavaScript Implementation</vt:lpstr>
      <vt:lpstr>Playing with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Pfeifer</dc:creator>
  <cp:lastModifiedBy>Joshua Pfeifer</cp:lastModifiedBy>
  <cp:revision>23</cp:revision>
  <dcterms:created xsi:type="dcterms:W3CDTF">2019-05-07T13:22:26Z</dcterms:created>
  <dcterms:modified xsi:type="dcterms:W3CDTF">2019-05-07T17:48:36Z</dcterms:modified>
</cp:coreProperties>
</file>